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54" r:id="rId2"/>
    <p:sldId id="914" r:id="rId3"/>
    <p:sldId id="923" r:id="rId4"/>
    <p:sldId id="933" r:id="rId5"/>
    <p:sldId id="921" r:id="rId6"/>
    <p:sldId id="937" r:id="rId7"/>
    <p:sldId id="925" r:id="rId8"/>
    <p:sldId id="916" r:id="rId9"/>
    <p:sldId id="934" r:id="rId10"/>
    <p:sldId id="928" r:id="rId11"/>
    <p:sldId id="929" r:id="rId12"/>
    <p:sldId id="936" r:id="rId13"/>
    <p:sldId id="922" r:id="rId14"/>
    <p:sldId id="910" r:id="rId15"/>
    <p:sldId id="931" r:id="rId16"/>
    <p:sldId id="932" r:id="rId17"/>
    <p:sldId id="926" r:id="rId18"/>
    <p:sldId id="855" r:id="rId19"/>
  </p:sldIdLst>
  <p:sldSz cx="10688638" cy="756285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A7C"/>
    <a:srgbClr val="CCECFF"/>
    <a:srgbClr val="CCCCFF"/>
    <a:srgbClr val="559765"/>
    <a:srgbClr val="FF6600"/>
    <a:srgbClr val="FF9933"/>
    <a:srgbClr val="020306"/>
    <a:srgbClr val="002864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fld id="{92B4F0B2-2E02-4C56-828B-199A1713EB63}" type="datetimeFigureOut">
              <a:rPr lang="en-US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fld id="{077FACCB-E88B-4CCA-924F-DBE05F035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7C27A2-FEDB-4428-95E9-BD07FFB52ED8}" type="datetimeFigureOut">
              <a:rPr lang="pl-PL"/>
              <a:pPr>
                <a:defRPr/>
              </a:pPr>
              <a:t>2012-11-30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513075-F57F-4FAB-AC1C-9306A5C52E6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5" y="3785962"/>
            <a:ext cx="6014249" cy="1934304"/>
          </a:xfrm>
          <a:prstGeom prst="rect">
            <a:avLst/>
          </a:prstGeo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KO Bank Polski Bold"/>
                <a:cs typeface="PKO Bank Polski Bold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5" y="6271047"/>
            <a:ext cx="6014249" cy="6700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PKO Bank Polski Light"/>
                <a:cs typeface="PKO Bank Polski Light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E2FFD-D1E3-4505-8D26-A72B152EDA69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11A513-8A4D-40E8-AE01-16C7376D761C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10" y="2177230"/>
            <a:ext cx="8065765" cy="17032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360000" indent="-360000">
              <a:buFont typeface="+mj-lt"/>
              <a:buAutoNum type="arabicPeriod"/>
              <a:defRPr sz="3600" b="0" i="0">
                <a:solidFill>
                  <a:schemeClr val="tx2"/>
                </a:solidFill>
                <a:latin typeface="PKO Bank Polski Light"/>
                <a:cs typeface="PKO Bank Polski Regular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09" y="3824077"/>
            <a:ext cx="8065765" cy="23155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defRPr sz="22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A243A8-2C4F-4DE8-AED1-7693A6C79124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44416" y="1384652"/>
            <a:ext cx="8059789" cy="5652658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2800" b="0" i="0">
                <a:solidFill>
                  <a:schemeClr val="tx2"/>
                </a:solidFill>
                <a:latin typeface="PKO Bank Polski Regular"/>
                <a:cs typeface="PKO Bank Polski Regular"/>
              </a:defRPr>
            </a:lvl1pPr>
            <a:lvl2pPr marL="324000" marR="0" indent="0" algn="l" defTabSz="521437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</a:defRPr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dirty="0" err="1" smtClean="0"/>
              <a:t>Kliknij, aby edytować style wzorca tekstu</a:t>
            </a:r>
          </a:p>
          <a:p>
            <a:pPr lvl="1"/>
            <a:r>
              <a:rPr lang="pl-PL" dirty="0" err="1" smtClean="0"/>
              <a:t>Drugi poziom</a:t>
            </a:r>
          </a:p>
          <a:p>
            <a:pPr lvl="2"/>
            <a:r>
              <a:rPr lang="pl-PL" dirty="0" err="1" smtClean="0"/>
              <a:t>Trzeci poziom</a:t>
            </a:r>
          </a:p>
          <a:p>
            <a:pPr lvl="3"/>
            <a:r>
              <a:rPr lang="pl-PL" dirty="0" err="1" smtClean="0"/>
              <a:t>Czwarty poziom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8DF226-4527-430A-A9C6-3C3AA1171B56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416" y="1384652"/>
            <a:ext cx="8006229" cy="5652658"/>
          </a:xfrm>
          <a:prstGeom prst="rect">
            <a:avLst/>
          </a:prstGeom>
        </p:spPr>
        <p:txBody>
          <a:bodyPr lIns="0" tIns="54000" rIns="0" bIns="0"/>
          <a:lstStyle>
            <a:lvl1pPr marL="324000" indent="-324000">
              <a:lnSpc>
                <a:spcPts val="2800"/>
              </a:lnSpc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  <a:defRPr sz="2800" b="0" i="0">
                <a:solidFill>
                  <a:schemeClr val="tx2"/>
                </a:solidFill>
                <a:latin typeface="PKO Bank Polski Regular"/>
                <a:cs typeface="PKO Bank Polski Regular"/>
              </a:defRPr>
            </a:lvl1pPr>
            <a:lvl2pPr marL="28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2"/>
                </a:solidFill>
              </a:defRPr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568D36-69CA-4791-8B92-FB1846834567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067832" y="1384652"/>
            <a:ext cx="8982813" cy="5422548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>
              <a:lnSpc>
                <a:spcPts val="1900"/>
              </a:lnSpc>
              <a:buNone/>
              <a:defRPr sz="1400" b="0" i="0">
                <a:latin typeface="PKO Bank Polski Light"/>
                <a:cs typeface="PKO Bank Polski Light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l-PL" smtClean="0"/>
              <a:t>Click to edit Master text styles</a:t>
            </a:r>
            <a:endParaRPr lang="pl-P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3EB0F8-4CAE-4D69-8FF5-8DFD50404933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32" y="1384652"/>
            <a:ext cx="4290093" cy="5422548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0" indent="0">
              <a:lnSpc>
                <a:spcPts val="1900"/>
              </a:lnSpc>
              <a:buNone/>
              <a:defRPr sz="1400" b="0" i="0">
                <a:latin typeface="PKO Bank Polski Light"/>
                <a:cs typeface="PKO Bank Polski Light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72623" y="1384652"/>
            <a:ext cx="4290117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947E75-E0E8-4893-B23F-DD325B9CBB21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8147" y="1384652"/>
            <a:ext cx="4294901" cy="5422548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0" indent="0">
              <a:lnSpc>
                <a:spcPts val="1900"/>
              </a:lnSpc>
              <a:buNone/>
              <a:defRPr sz="1400" b="0" i="0">
                <a:latin typeface="PKO Bank Polski Light"/>
                <a:cs typeface="PKO Bank Polski Light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067832" y="1384652"/>
            <a:ext cx="4290093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6C67B8-42CC-48C8-A113-F99D325B1201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067831" y="1384652"/>
            <a:ext cx="8985217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5880100" y="7037388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7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66E665-B777-401A-9864-068ADD224482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1070513" y="1384652"/>
            <a:ext cx="4299507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 baseline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74596" y="1384652"/>
            <a:ext cx="4288144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pozio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69238" y="320675"/>
            <a:ext cx="1411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0A234E-2A4A-4524-BF9C-EA4938CDA34B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5pPr>
      <a:lvl6pPr marL="4572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6pPr>
      <a:lvl7pPr marL="9144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7pPr>
      <a:lvl8pPr marL="13716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8pPr>
      <a:lvl9pPr marL="18288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9pPr>
    </p:titleStyle>
    <p:bodyStyle>
      <a:lvl1pPr marL="342900" indent="-34290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PKO Bank Polski Bold"/>
          <a:ea typeface="PKO Bank Polski Bold"/>
          <a:cs typeface="PKO Bank Polski Bold"/>
        </a:defRPr>
      </a:lvl1pPr>
      <a:lvl2pPr marL="520700" indent="-6350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PKO Bank Polski Bold"/>
          <a:ea typeface="PKO Bank Polski Bold"/>
          <a:cs typeface="PKO Bank Polski Bold"/>
        </a:defRPr>
      </a:lvl2pPr>
      <a:lvl3pPr marL="1041400" indent="-12700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3pPr>
      <a:lvl4pPr marL="1563688" indent="-192088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PKO Bank Polski Regular"/>
          <a:cs typeface="PKO Bank Polski Regular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obp.pl/index.php/id=konkurs_sk/section=stu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kobp.pl/index.php/id=konkursden/section=stu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o.pkobp.pl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3687763" y="3170238"/>
            <a:ext cx="6702425" cy="1951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4000" smtClean="0">
                <a:latin typeface="PKO Bank Polski Rg"/>
                <a:ea typeface="PKO Bank Polski Bold"/>
              </a:rPr>
              <a:t>Program SKO</a:t>
            </a:r>
            <a:r>
              <a:rPr lang="pl-PL" smtClean="0">
                <a:latin typeface="PKO Bank Polski Rg"/>
                <a:ea typeface="PKO Bank Polski Bold"/>
              </a:rPr>
              <a:t/>
            </a:r>
            <a:br>
              <a:rPr lang="pl-PL" smtClean="0">
                <a:latin typeface="PKO Bank Polski Rg"/>
                <a:ea typeface="PKO Bank Polski Bold"/>
              </a:rPr>
            </a:br>
            <a:r>
              <a:rPr lang="pl-PL" smtClean="0">
                <a:latin typeface="PKO Bank Polski Rg"/>
                <a:ea typeface="PKO Bank Polski Bold"/>
              </a:rPr>
              <a:t/>
            </a:r>
            <a:br>
              <a:rPr lang="pl-PL" smtClean="0">
                <a:latin typeface="PKO Bank Polski Rg"/>
                <a:ea typeface="PKO Bank Polski Bold"/>
              </a:rPr>
            </a:br>
            <a:endParaRPr lang="en-US" sz="2000" i="1" smtClean="0">
              <a:latin typeface="PKO Bank Polski Rg"/>
              <a:ea typeface="PKO Bank Polski Bold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 bwMode="auto">
          <a:xfrm>
            <a:off x="4140200" y="6269038"/>
            <a:ext cx="601345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mtClean="0">
                <a:latin typeface="PKO Bank Polski Rg"/>
                <a:ea typeface="PKO Bank Polski Light"/>
              </a:rPr>
              <a:t>PKO  Bank Polski  SA</a:t>
            </a:r>
          </a:p>
          <a:p>
            <a:pPr eaLnBrk="1" hangingPunct="1"/>
            <a:r>
              <a:rPr lang="pl-PL" smtClean="0">
                <a:latin typeface="PKO Bank Polski Rg"/>
                <a:ea typeface="PKO Bank Polski Light"/>
              </a:rPr>
              <a:t>Warszawa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18565" r="3114" b="6467"/>
          <a:stretch>
            <a:fillRect/>
          </a:stretch>
        </p:blipFill>
        <p:spPr bwMode="auto">
          <a:xfrm>
            <a:off x="466725" y="1011238"/>
            <a:ext cx="9450388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Placeholder 1"/>
          <p:cNvSpPr txBox="1">
            <a:spLocks/>
          </p:cNvSpPr>
          <p:nvPr/>
        </p:nvSpPr>
        <p:spPr bwMode="auto">
          <a:xfrm>
            <a:off x="0" y="390525"/>
            <a:ext cx="76882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buFont typeface="Arial" charset="0"/>
              <a:buNone/>
            </a:pPr>
            <a:r>
              <a:rPr lang="pl-PL" sz="28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Serwis internetowy SKO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88913" y="4933950"/>
            <a:ext cx="2916237" cy="17668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2994" t="18997" r="14430" b="15269"/>
          <a:stretch>
            <a:fillRect/>
          </a:stretch>
        </p:blipFill>
        <p:spPr bwMode="auto">
          <a:xfrm>
            <a:off x="204788" y="1009650"/>
            <a:ext cx="10199687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Placeholder 1"/>
          <p:cNvSpPr txBox="1">
            <a:spLocks/>
          </p:cNvSpPr>
          <p:nvPr/>
        </p:nvSpPr>
        <p:spPr bwMode="auto">
          <a:xfrm>
            <a:off x="0" y="390525"/>
            <a:ext cx="76882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buFont typeface="Arial" charset="0"/>
              <a:buNone/>
            </a:pPr>
            <a:r>
              <a:rPr lang="pl-PL" sz="28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Serwis internetowy SKO- DEMO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0753" t="15549" r="26833" b="24968"/>
          <a:stretch>
            <a:fillRect/>
          </a:stretch>
        </p:blipFill>
        <p:spPr bwMode="auto">
          <a:xfrm>
            <a:off x="536575" y="0"/>
            <a:ext cx="6904038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 l="38049" t="41411" r="32210" b="19580"/>
          <a:stretch>
            <a:fillRect/>
          </a:stretch>
        </p:blipFill>
        <p:spPr bwMode="auto">
          <a:xfrm>
            <a:off x="4540250" y="0"/>
            <a:ext cx="290036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 txBox="1">
            <a:spLocks/>
          </p:cNvSpPr>
          <p:nvPr/>
        </p:nvSpPr>
        <p:spPr bwMode="auto">
          <a:xfrm>
            <a:off x="0" y="404813"/>
            <a:ext cx="8575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Wypłata gotówkowa </a:t>
            </a:r>
          </a:p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z rachunku SKO Konto dla Ucznia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25603" name="Text Placeholder 1"/>
          <p:cNvSpPr txBox="1">
            <a:spLocks/>
          </p:cNvSpPr>
          <p:nvPr/>
        </p:nvSpPr>
        <p:spPr bwMode="auto">
          <a:xfrm>
            <a:off x="431800" y="1624013"/>
            <a:ext cx="74358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57200" indent="-457200" algn="ctr" defTabSz="520700">
              <a:buFontTx/>
              <a:buAutoNum type="arabicParenR"/>
            </a:pPr>
            <a:r>
              <a:rPr lang="pl-PL" sz="2400">
                <a:solidFill>
                  <a:srgbClr val="273A7C"/>
                </a:solidFill>
                <a:latin typeface="PKO Bank Polski Rg"/>
              </a:rPr>
              <a:t>Przez Przedstawiciela ustawowego (rodzica) </a:t>
            </a:r>
          </a:p>
          <a:p>
            <a:pPr marL="457200" indent="-457200" algn="ctr" defTabSz="520700"/>
            <a:r>
              <a:rPr lang="pl-PL" sz="2400">
                <a:solidFill>
                  <a:srgbClr val="273A7C"/>
                </a:solidFill>
                <a:latin typeface="PKO Bank Polski Rg"/>
              </a:rPr>
              <a:t>– każdorazowo przyjmujemy:</a:t>
            </a:r>
            <a:endParaRPr lang="pl-PL" sz="24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/>
          <a:srcRect l="11055" t="31927" r="33340" b="52986"/>
          <a:stretch>
            <a:fillRect/>
          </a:stretch>
        </p:blipFill>
        <p:spPr bwMode="auto">
          <a:xfrm>
            <a:off x="803275" y="2411413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Placeholder 1"/>
          <p:cNvSpPr txBox="1">
            <a:spLocks/>
          </p:cNvSpPr>
          <p:nvPr/>
        </p:nvSpPr>
        <p:spPr bwMode="auto">
          <a:xfrm>
            <a:off x="1139825" y="4872038"/>
            <a:ext cx="74358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520700"/>
            <a:r>
              <a:rPr lang="pl-PL" sz="2400">
                <a:solidFill>
                  <a:srgbClr val="273A7C"/>
                </a:solidFill>
                <a:latin typeface="PKO Bank Polski Rg"/>
              </a:rPr>
              <a:t>2) Przez Opiekuna prawnego:</a:t>
            </a:r>
          </a:p>
          <a:p>
            <a:pPr defTabSz="520700"/>
            <a:r>
              <a:rPr lang="pl-PL" sz="2400">
                <a:solidFill>
                  <a:srgbClr val="273A7C"/>
                </a:solidFill>
                <a:latin typeface="PKO Bank Polski Rg"/>
              </a:rPr>
              <a:t>     – każdorazowo wymagana zgoda sądu</a:t>
            </a:r>
            <a:endParaRPr lang="pl-PL" sz="24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 l="34007" t="80527" r="54192" b="6111"/>
          <a:stretch>
            <a:fillRect/>
          </a:stretch>
        </p:blipFill>
        <p:spPr bwMode="auto">
          <a:xfrm>
            <a:off x="8181975" y="4872038"/>
            <a:ext cx="20018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20663" y="1403350"/>
            <a:ext cx="7961312" cy="28368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20663" y="4240213"/>
            <a:ext cx="7961312" cy="28384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 txBox="1">
            <a:spLocks/>
          </p:cNvSpPr>
          <p:nvPr/>
        </p:nvSpPr>
        <p:spPr bwMode="auto">
          <a:xfrm>
            <a:off x="666750" y="200025"/>
            <a:ext cx="768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Szkolne Kasy Oszczędności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20508" t="47717" r="3320" b="12109"/>
          <a:stretch>
            <a:fillRect/>
          </a:stretch>
        </p:blipFill>
        <p:spPr bwMode="auto">
          <a:xfrm>
            <a:off x="377825" y="1431925"/>
            <a:ext cx="9917113" cy="517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 l="52846" t="29297" r="31503" b="52043"/>
          <a:stretch>
            <a:fillRect/>
          </a:stretch>
        </p:blipFill>
        <p:spPr bwMode="auto">
          <a:xfrm>
            <a:off x="127000" y="0"/>
            <a:ext cx="14017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00113" y="0"/>
            <a:ext cx="6872287" cy="6042025"/>
          </a:xfrm>
          <a:prstGeom prst="rect">
            <a:avLst/>
          </a:prstGeom>
        </p:spPr>
        <p:txBody>
          <a:bodyPr/>
          <a:lstStyle/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600" dirty="0">
              <a:latin typeface="PKO Bank Polski Bold"/>
              <a:ea typeface="PKO Bank Polski Bold"/>
              <a:cs typeface="PKO Bank Polski Bold"/>
            </a:endParaRP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600" dirty="0">
              <a:latin typeface="PKO Bank Polski Bold"/>
              <a:ea typeface="PKO Bank Polski Bold"/>
              <a:cs typeface="PKO Bank Polski Bold"/>
            </a:endParaRPr>
          </a:p>
          <a:p>
            <a:pPr defTabSz="520700">
              <a:spcBef>
                <a:spcPct val="20000"/>
              </a:spcBef>
              <a:defRPr/>
            </a:pPr>
            <a:endParaRPr lang="pl-PL" sz="2600" b="1" dirty="0">
              <a:latin typeface="PKO Bank Polski Bold"/>
              <a:ea typeface="PKO Bank Polski Bold"/>
              <a:cs typeface="PKO Bank Polski Bold"/>
            </a:endParaRP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SKO na stronie internetowej Banku,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www.sko.pkobp.pl,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SzkolneBlogi.pl,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Szkoła Oszczędzania na NK.pl,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Kanał SKO na YouTube.com,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BRAWO BANK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INTRA.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rgbClr val="273A7C"/>
                </a:solidFill>
                <a:latin typeface="PKO Bank Polski Rg" pitchFamily="2" charset="0"/>
              </a:rPr>
              <a:t>newsletter SKO,</a:t>
            </a:r>
          </a:p>
          <a:p>
            <a:pPr marL="285750" indent="-285750" defTabSz="5207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600" dirty="0">
              <a:latin typeface="PKO Bank Polski Bold"/>
              <a:ea typeface="PKO Bank Polski Bold"/>
              <a:cs typeface="PKO Bank Polski Bold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0" y="4456113"/>
            <a:ext cx="4157663" cy="795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 l="12995" t="70075" r="14486" b="10529"/>
          <a:stretch>
            <a:fillRect/>
          </a:stretch>
        </p:blipFill>
        <p:spPr bwMode="auto">
          <a:xfrm>
            <a:off x="1152525" y="5648325"/>
            <a:ext cx="8070850" cy="14192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653" name="Text Placeholder 1"/>
          <p:cNvSpPr txBox="1">
            <a:spLocks/>
          </p:cNvSpPr>
          <p:nvPr/>
        </p:nvSpPr>
        <p:spPr bwMode="auto">
          <a:xfrm>
            <a:off x="454025" y="461963"/>
            <a:ext cx="76882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buFont typeface="Arial" charset="0"/>
              <a:buNone/>
            </a:pPr>
            <a:r>
              <a:rPr lang="pl-PL" sz="28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Gdzie znajdziemy SKO ?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 l="2003" t="50677" r="90399" b="38547"/>
          <a:stretch>
            <a:fillRect/>
          </a:stretch>
        </p:blipFill>
        <p:spPr bwMode="auto">
          <a:xfrm>
            <a:off x="0" y="-96838"/>
            <a:ext cx="1844675" cy="196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Placeholder 1"/>
          <p:cNvSpPr txBox="1">
            <a:spLocks/>
          </p:cNvSpPr>
          <p:nvPr/>
        </p:nvSpPr>
        <p:spPr bwMode="auto">
          <a:xfrm>
            <a:off x="0" y="985838"/>
            <a:ext cx="76882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buFont typeface="Arial" charset="0"/>
              <a:buNone/>
            </a:pPr>
            <a:r>
              <a:rPr lang="pl-PL" sz="28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SKO  Konkursy 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315913" y="1885950"/>
            <a:ext cx="101203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pl-PL" sz="2000" b="1" u="sng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  <a:hlinkClick r:id="rId3"/>
              </a:rPr>
              <a:t>Konkurs dla SKO</a:t>
            </a:r>
            <a:endParaRPr lang="pl-PL" sz="2000" u="sng">
              <a:solidFill>
                <a:srgbClr val="273A7C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Konkurs skierowany jest do wszystkich szkół podstawowych w całym kraju, biorących udział w programie Szkolne Kasy Oszczędności. </a:t>
            </a: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Laureaci </a:t>
            </a:r>
            <a:r>
              <a:rPr lang="pl-PL" sz="2000" u="sng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etapu regionalnego </a:t>
            </a:r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otrzymują nagrodę w wysokości 3.000 zł każda. </a:t>
            </a: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Dodatkowo, wśród pozostałych uczestników konkursu, przyznanych zostanie:</a:t>
            </a: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- 50 nagród I stopnia po 2.000 zł każda </a:t>
            </a: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- 300 nagród II stopnia po 1.000 zł każda. </a:t>
            </a:r>
          </a:p>
          <a:p>
            <a:pPr algn="just" eaLnBrk="0" hangingPunct="0"/>
            <a:r>
              <a:rPr lang="pl-PL" sz="2000" u="sng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Nagroda główna </a:t>
            </a:r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w finale Konkursu SKO wynosi 20.000 zł. </a:t>
            </a: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Szkoły, które zdobędą drugie i trzecie miejsca otrzymają odpowiednio 15.000 i 10.000 zł. Dodatkowo przyznawana jest "Nagroda Internautów" w wysokości 10.000 zł. </a:t>
            </a:r>
          </a:p>
          <a:p>
            <a:pPr algn="just" eaLnBrk="0" hangingPunct="0"/>
            <a:endParaRPr lang="pl-PL" sz="2000">
              <a:solidFill>
                <a:srgbClr val="273A7C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pl-PL" sz="2000" b="1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  <a:hlinkClick r:id="rId4"/>
              </a:rPr>
              <a:t>Konkurs DEN</a:t>
            </a:r>
            <a:endParaRPr lang="pl-PL" sz="2000">
              <a:solidFill>
                <a:srgbClr val="273A7C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Konkurs, w którym Bank nagradza najbardziej aktywnych i pomysłowych nauczycieli                 –Opiekunów SKO. </a:t>
            </a:r>
          </a:p>
          <a:p>
            <a:pPr algn="just" eaLnBrk="0" hangingPunct="0"/>
            <a:r>
              <a:rPr lang="pl-PL" sz="20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Nagrodami są symboliczne złote, srebrne i brązowe odznaki, którym towarzyszą nagrody finansowe - odpowiednio 2 000, 1 000 i 500 zł.</a:t>
            </a:r>
            <a:endParaRPr lang="pl-PL" sz="2000">
              <a:solidFill>
                <a:srgbClr val="273A7C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8285" t="17703" r="13622" b="12906"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565775" y="6211888"/>
            <a:ext cx="5122863" cy="135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3046413" y="6986588"/>
            <a:ext cx="6013450" cy="376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1800" smtClean="0">
                <a:latin typeface="PKO Bank Polski Rg"/>
                <a:ea typeface="PKO Bank Polski Bold"/>
              </a:rPr>
              <a:t>Zapraszamy do udziału w programie SKO</a:t>
            </a:r>
            <a:endParaRPr lang="en-US" sz="1800" smtClean="0">
              <a:latin typeface="PKO Bank Polski Rg"/>
              <a:ea typeface="PKO Bank Polski Bold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8997" r="2307" b="6865"/>
          <a:stretch>
            <a:fillRect/>
          </a:stretch>
        </p:blipFill>
        <p:spPr bwMode="auto">
          <a:xfrm>
            <a:off x="1260475" y="2359025"/>
            <a:ext cx="7394575" cy="44323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724" name="Title 1"/>
          <p:cNvSpPr txBox="1">
            <a:spLocks/>
          </p:cNvSpPr>
          <p:nvPr/>
        </p:nvSpPr>
        <p:spPr bwMode="auto">
          <a:xfrm>
            <a:off x="3046413" y="1730375"/>
            <a:ext cx="60134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520700"/>
            <a:r>
              <a:rPr lang="pl-PL" sz="3200">
                <a:solidFill>
                  <a:schemeClr val="bg1"/>
                </a:solidFill>
                <a:latin typeface="PKO Bank Polski Rg"/>
                <a:ea typeface="PKO Bank Polski Bold"/>
                <a:cs typeface="PKO Bank Polski Bold"/>
              </a:rPr>
              <a:t>Dziękuję za uwagę!</a:t>
            </a:r>
            <a:endParaRPr lang="en-US" sz="3200">
              <a:solidFill>
                <a:schemeClr val="bg1"/>
              </a:solidFill>
              <a:latin typeface="PKO Bank Polski Rg"/>
              <a:ea typeface="PKO Bank Polski Bold"/>
              <a:cs typeface="PKO Bank Polsk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mka 4"/>
          <p:cNvSpPr/>
          <p:nvPr/>
        </p:nvSpPr>
        <p:spPr>
          <a:xfrm>
            <a:off x="204788" y="1039813"/>
            <a:ext cx="3295650" cy="20351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r>
              <a:rPr lang="pl-PL" sz="1600" b="1" dirty="0">
                <a:solidFill>
                  <a:schemeClr val="tx1"/>
                </a:solidFill>
              </a:rPr>
              <a:t>SKO Konto dla Ucznia</a:t>
            </a:r>
          </a:p>
          <a:p>
            <a:pPr algn="ctr" defTabSz="520700">
              <a:defRPr/>
            </a:pPr>
            <a:endParaRPr lang="pl-PL" sz="14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endParaRPr lang="pl-PL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Ramka 5"/>
          <p:cNvSpPr/>
          <p:nvPr/>
        </p:nvSpPr>
        <p:spPr>
          <a:xfrm>
            <a:off x="204788" y="3074988"/>
            <a:ext cx="3295650" cy="1371600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Uczeń w wieku 6-13 lat</a:t>
            </a:r>
          </a:p>
          <a:p>
            <a:pPr algn="ctr" defTabSz="520700">
              <a:defRPr/>
            </a:pPr>
            <a:endParaRPr lang="pl-PL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Ramka 8"/>
          <p:cNvSpPr/>
          <p:nvPr/>
        </p:nvSpPr>
        <p:spPr>
          <a:xfrm>
            <a:off x="204788" y="4446588"/>
            <a:ext cx="3295650" cy="2789237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Uczeń – Posiadacz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Opiekun SKO 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Pełnomocnik ogólny nr1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Rodzic 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Pełnomocnik ogólny nr 2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0" name="Ramka 9"/>
          <p:cNvSpPr/>
          <p:nvPr/>
        </p:nvSpPr>
        <p:spPr>
          <a:xfrm>
            <a:off x="3500438" y="1039813"/>
            <a:ext cx="3278187" cy="20351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r>
              <a:rPr lang="pl-PL" sz="1600" b="1" dirty="0">
                <a:solidFill>
                  <a:schemeClr val="tx1"/>
                </a:solidFill>
              </a:rPr>
              <a:t>SKO Konto dla Szkoły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b="1" dirty="0">
                <a:solidFill>
                  <a:schemeClr val="tx1"/>
                </a:solidFill>
              </a:rPr>
              <a:t>SKO Konto Plan Szkoły</a:t>
            </a:r>
          </a:p>
        </p:txBody>
      </p:sp>
      <p:sp>
        <p:nvSpPr>
          <p:cNvPr id="11" name="Ramka 10"/>
          <p:cNvSpPr/>
          <p:nvPr/>
        </p:nvSpPr>
        <p:spPr>
          <a:xfrm>
            <a:off x="6778625" y="1039813"/>
            <a:ext cx="3452813" cy="20351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r>
              <a:rPr lang="pl-PL" sz="1600" b="1" dirty="0">
                <a:solidFill>
                  <a:schemeClr val="tx1"/>
                </a:solidFill>
              </a:rPr>
              <a:t>SKO Konto dla Rady Rodziców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b="1" dirty="0">
                <a:solidFill>
                  <a:schemeClr val="tx1"/>
                </a:solidFill>
              </a:rPr>
              <a:t>SKO Konto Plan Rady Rodziców</a:t>
            </a:r>
          </a:p>
        </p:txBody>
      </p:sp>
      <p:sp>
        <p:nvSpPr>
          <p:cNvPr id="14343" name="Text Placeholder 1"/>
          <p:cNvSpPr txBox="1">
            <a:spLocks/>
          </p:cNvSpPr>
          <p:nvPr/>
        </p:nvSpPr>
        <p:spPr bwMode="auto">
          <a:xfrm>
            <a:off x="2238375" y="222250"/>
            <a:ext cx="5281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buFont typeface="Arial" charset="0"/>
              <a:buNone/>
            </a:pPr>
            <a:r>
              <a:rPr lang="pl-PL" sz="28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SKO –  Rodzaje kont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/>
          <a:srcRect l="10246" t="15981" r="68903" b="63760"/>
          <a:stretch>
            <a:fillRect/>
          </a:stretch>
        </p:blipFill>
        <p:spPr bwMode="auto">
          <a:xfrm>
            <a:off x="204788" y="0"/>
            <a:ext cx="20335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amka 13"/>
          <p:cNvSpPr/>
          <p:nvPr/>
        </p:nvSpPr>
        <p:spPr>
          <a:xfrm>
            <a:off x="3500438" y="3074988"/>
            <a:ext cx="3294062" cy="1371600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Opiekun SKO – nauczyciel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(maksymalnie 2 opiekunów)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Ramka 14"/>
          <p:cNvSpPr/>
          <p:nvPr/>
        </p:nvSpPr>
        <p:spPr>
          <a:xfrm>
            <a:off x="6794500" y="3074988"/>
            <a:ext cx="3436938" cy="1371600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Członek Rady Rodziców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(maksymalnie 2 członków rady)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Ramka 15"/>
          <p:cNvSpPr/>
          <p:nvPr/>
        </p:nvSpPr>
        <p:spPr>
          <a:xfrm>
            <a:off x="3500438" y="4446588"/>
            <a:ext cx="3294062" cy="2789237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Opiekun SKO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Posiadacz  nr 1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Opiekun SKO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Posiadacz  nr 2 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SKO przy Szkole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Posiadacz  nr 3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7" name="Ramka 16"/>
          <p:cNvSpPr/>
          <p:nvPr/>
        </p:nvSpPr>
        <p:spPr>
          <a:xfrm>
            <a:off x="6794500" y="4446588"/>
            <a:ext cx="3436938" cy="2789237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Członek Rady Rodziców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Posiadacz  nr 1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Członek rady Rodziców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Posiadacz  nr 2 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SKO przy Szkole</a:t>
            </a:r>
          </a:p>
          <a:p>
            <a:pPr algn="ctr" defTabSz="520700">
              <a:defRPr/>
            </a:pPr>
            <a:r>
              <a:rPr lang="pl-PL" sz="1600" dirty="0">
                <a:solidFill>
                  <a:schemeClr val="tx1"/>
                </a:solidFill>
              </a:rPr>
              <a:t> Posiadacz  nr 3</a:t>
            </a:r>
          </a:p>
          <a:p>
            <a:pPr algn="ctr" defTabSz="520700">
              <a:defRPr/>
            </a:pPr>
            <a:endParaRPr lang="pl-P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 l="13641" t="55635" r="12167" b="13977"/>
          <a:stretch>
            <a:fillRect/>
          </a:stretch>
        </p:blipFill>
        <p:spPr bwMode="auto">
          <a:xfrm>
            <a:off x="0" y="1876425"/>
            <a:ext cx="1021556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Placeholder 1"/>
          <p:cNvSpPr txBox="1">
            <a:spLocks/>
          </p:cNvSpPr>
          <p:nvPr/>
        </p:nvSpPr>
        <p:spPr bwMode="auto">
          <a:xfrm>
            <a:off x="431800" y="388938"/>
            <a:ext cx="768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SKO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 l="37726" t="28696" r="36412" b="26262"/>
          <a:stretch>
            <a:fillRect/>
          </a:stretch>
        </p:blipFill>
        <p:spPr bwMode="auto">
          <a:xfrm>
            <a:off x="7693025" y="5060950"/>
            <a:ext cx="22240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14438"/>
            <a:ext cx="564356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15913" y="444500"/>
            <a:ext cx="10372725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2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            SKO- Korzyści</a:t>
            </a:r>
          </a:p>
          <a:p>
            <a:endParaRPr lang="pl-PL" sz="900">
              <a:solidFill>
                <a:srgbClr val="273A7C"/>
              </a:solidFill>
              <a:latin typeface="PKO Bank Polski Rg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1800" b="1" u="sng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Korzyści dla ucznia:</a:t>
            </a:r>
            <a:endParaRPr lang="pl-PL" sz="1800" u="sng">
              <a:solidFill>
                <a:srgbClr val="273A7C"/>
              </a:solidFill>
              <a:latin typeface="PKO Bank Polski Rg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atrakcyjne oprocentowanie zgromadzonych oszczędności, 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nauka zarządzania finansami osobistymi,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wyrobienie nawyku świadomego oszczędzania,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nabycie praktycznych umiejętności z zakresu korzystania </a:t>
            </a:r>
          </a:p>
          <a:p>
            <a:pPr eaLnBrk="0" hangingPunct="0"/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z usług bankowych dzięki korzystaniu z serwisu </a:t>
            </a: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  <a:hlinkClick r:id="rId2"/>
              </a:rPr>
              <a:t>SKO.pkobp.pl</a:t>
            </a: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,</a:t>
            </a:r>
          </a:p>
          <a:p>
            <a:pPr eaLnBrk="0" hangingPunct="0">
              <a:buFontTx/>
              <a:buChar char="•"/>
            </a:pPr>
            <a:endParaRPr lang="pl-PL" sz="1800">
              <a:solidFill>
                <a:srgbClr val="273A7C"/>
              </a:solidFill>
              <a:latin typeface="PKO Bank Polski Rg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1800" b="1" u="sng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Korzyści dla rodzica:</a:t>
            </a:r>
            <a:endParaRPr lang="pl-PL" sz="1800" u="sng">
              <a:solidFill>
                <a:srgbClr val="273A7C"/>
              </a:solidFill>
              <a:latin typeface="PKO Bank Polski Rg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edukacja swojego dziecka w zakresie finansów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możliwość podglądu konta dziecka </a:t>
            </a:r>
          </a:p>
          <a:p>
            <a:pPr eaLnBrk="0" hangingPunct="0"/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w serwisie internetowym SKO poprzez konto iPKO,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możliwość zasilenia konta dziecka </a:t>
            </a:r>
          </a:p>
          <a:p>
            <a:pPr eaLnBrk="0" hangingPunct="0"/>
            <a:endParaRPr lang="pl-PL" sz="1800">
              <a:solidFill>
                <a:srgbClr val="273A7C"/>
              </a:solidFill>
              <a:latin typeface="PKO Bank Polski Rg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1800" b="1" u="sng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Korzyści dla szkoły i nauczycieli:</a:t>
            </a:r>
            <a:endParaRPr lang="pl-PL" sz="1800" u="sng">
              <a:solidFill>
                <a:srgbClr val="273A7C"/>
              </a:solidFill>
              <a:latin typeface="PKO Bank Polski Rg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swoboda dysponowania środkami SKO – środki gromadzone na koncie SKO pozwalają na pełną </a:t>
            </a:r>
          </a:p>
          <a:p>
            <a:pPr eaLnBrk="0" hangingPunct="0"/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niezależność  w ich wydatkowaniu,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dodatkowy zysk – szkoła otrzymuje korzystne odsetki od zgromadzonych środków, które można </a:t>
            </a:r>
          </a:p>
          <a:p>
            <a:pPr eaLnBrk="0" hangingPunct="0"/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wykorzystać na dowolny cel niezależnie od czasu utrzymywania środków na koncie,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oszczędność czasu – wprowadzenie obrotu bezgotówkowego, rodzice sami mogą przekazywać </a:t>
            </a:r>
          </a:p>
          <a:p>
            <a:pPr eaLnBrk="0" hangingPunct="0"/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środki na konto dziecka</a:t>
            </a:r>
          </a:p>
          <a:p>
            <a:pPr eaLnBrk="0" hangingPunct="0">
              <a:buFontTx/>
              <a:buChar char="•"/>
            </a:pPr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dodatkowe kompetencje zawodowe dla Opiekunów SKO- praca przy programie SKO staje się </a:t>
            </a:r>
          </a:p>
          <a:p>
            <a:pPr eaLnBrk="0" hangingPunct="0"/>
            <a:r>
              <a:rPr lang="pl-PL" sz="1800">
                <a:solidFill>
                  <a:srgbClr val="273A7C"/>
                </a:solidFill>
                <a:latin typeface="PKO Bank Polski Rg"/>
                <a:ea typeface="Calibri" pitchFamily="34" charset="0"/>
                <a:cs typeface="Times New Roman" pitchFamily="18" charset="0"/>
              </a:rPr>
              <a:t>  dla nauczycieli szansą na rozwój i awans zawodowy, a także na zdobycie nagród w konkursie DEN.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l="36919" t="58437" r="9579" b="28201"/>
          <a:stretch>
            <a:fillRect/>
          </a:stretch>
        </p:blipFill>
        <p:spPr bwMode="auto">
          <a:xfrm>
            <a:off x="5880100" y="0"/>
            <a:ext cx="48085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788988"/>
            <a:ext cx="141922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9412288" y="788988"/>
            <a:ext cx="1276350" cy="739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520700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193" t="17056" r="12975" b="13432"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1702" t="13177" r="13783" b="13977"/>
          <a:stretch>
            <a:fillRect/>
          </a:stretch>
        </p:blipFill>
        <p:spPr bwMode="auto">
          <a:xfrm>
            <a:off x="69850" y="0"/>
            <a:ext cx="10382250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 txBox="1">
            <a:spLocks/>
          </p:cNvSpPr>
          <p:nvPr/>
        </p:nvSpPr>
        <p:spPr bwMode="auto">
          <a:xfrm>
            <a:off x="1439863" y="762000"/>
            <a:ext cx="67421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Ważne : </a:t>
            </a:r>
          </a:p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Przy rachunkach SKO dla Ucznia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19459" name="Text Placeholder 1"/>
          <p:cNvSpPr txBox="1">
            <a:spLocks/>
          </p:cNvSpPr>
          <p:nvPr/>
        </p:nvSpPr>
        <p:spPr bwMode="auto">
          <a:xfrm>
            <a:off x="209550" y="2128838"/>
            <a:ext cx="98647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400">
                <a:solidFill>
                  <a:srgbClr val="273A7C"/>
                </a:solidFill>
                <a:latin typeface="PKO Bank Polski Rg"/>
              </a:rPr>
              <a:t>Na podstawie:</a:t>
            </a:r>
          </a:p>
          <a:p>
            <a:pPr algn="ctr" defTabSz="520700"/>
            <a:r>
              <a:rPr lang="pl-PL" sz="2400">
                <a:solidFill>
                  <a:srgbClr val="273A7C"/>
                </a:solidFill>
                <a:latin typeface="PKO Bank Polski Rg"/>
              </a:rPr>
              <a:t>    </a:t>
            </a:r>
            <a:r>
              <a:rPr lang="pl-PL" sz="2400" b="1">
                <a:solidFill>
                  <a:srgbClr val="273A7C"/>
                </a:solidFill>
                <a:latin typeface="PKO Bank Polski Rg"/>
              </a:rPr>
              <a:t>Oświadczenia (zgoda rodzica na przystąpienie dziecka do programu SKO)  </a:t>
            </a:r>
            <a:r>
              <a:rPr lang="pl-PL" sz="2400">
                <a:solidFill>
                  <a:srgbClr val="273A7C"/>
                </a:solidFill>
                <a:latin typeface="PKO Bank Polski Rg"/>
              </a:rPr>
              <a:t>otwieramy rachunek  SKO Konto dla Ucznia</a:t>
            </a:r>
            <a:endParaRPr lang="pl-PL" sz="24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19460" name="Text Placeholder 1"/>
          <p:cNvSpPr txBox="1">
            <a:spLocks/>
          </p:cNvSpPr>
          <p:nvPr/>
        </p:nvSpPr>
        <p:spPr bwMode="auto">
          <a:xfrm>
            <a:off x="730250" y="5302250"/>
            <a:ext cx="93440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400">
                <a:solidFill>
                  <a:srgbClr val="273A7C"/>
                </a:solidFill>
                <a:latin typeface="PKO Bank Polski Rg"/>
              </a:rPr>
              <a:t>Pełnomocnikiem ogólnym do rachunku SKO Konto dla Ucznia</a:t>
            </a:r>
          </a:p>
          <a:p>
            <a:pPr algn="ctr" defTabSz="520700"/>
            <a:r>
              <a:rPr lang="pl-PL" sz="24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rodzic może być po podpisaniu:</a:t>
            </a:r>
          </a:p>
          <a:p>
            <a:pPr algn="ctr" defTabSz="520700"/>
            <a:r>
              <a:rPr lang="pl-PL" sz="2400" b="1">
                <a:solidFill>
                  <a:srgbClr val="273A7C"/>
                </a:solidFill>
                <a:latin typeface="PKO Bank Polski Rg"/>
              </a:rPr>
              <a:t>Oświadczenia  o posiadaniu praw rodzicielskich</a:t>
            </a:r>
            <a:endParaRPr lang="pl-PL" sz="2400" b="1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9" name="Ramka 8"/>
          <p:cNvSpPr/>
          <p:nvPr/>
        </p:nvSpPr>
        <p:spPr>
          <a:xfrm>
            <a:off x="209550" y="2128838"/>
            <a:ext cx="10242550" cy="24161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Ramka 9"/>
          <p:cNvSpPr/>
          <p:nvPr/>
        </p:nvSpPr>
        <p:spPr>
          <a:xfrm>
            <a:off x="209550" y="4949825"/>
            <a:ext cx="10242550" cy="217646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0700"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rcRect l="33846" t="33006" r="52254" b="19148"/>
          <a:stretch>
            <a:fillRect/>
          </a:stretch>
        </p:blipFill>
        <p:spPr bwMode="auto">
          <a:xfrm>
            <a:off x="431800" y="263525"/>
            <a:ext cx="7223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/>
          <p:cNvSpPr txBox="1">
            <a:spLocks/>
          </p:cNvSpPr>
          <p:nvPr/>
        </p:nvSpPr>
        <p:spPr bwMode="auto">
          <a:xfrm>
            <a:off x="431800" y="404813"/>
            <a:ext cx="67421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/>
            <a:r>
              <a:rPr lang="pl-PL" sz="2800">
                <a:solidFill>
                  <a:srgbClr val="273A7C"/>
                </a:solidFill>
                <a:latin typeface="PKO Bank Polski Rg"/>
              </a:rPr>
              <a:t>Książeczki oszczędnościowe SKO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39503" t="32359" r="38675" b="25185"/>
          <a:stretch>
            <a:fillRect/>
          </a:stretch>
        </p:blipFill>
        <p:spPr bwMode="auto">
          <a:xfrm>
            <a:off x="3043238" y="1419225"/>
            <a:ext cx="38306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906" t="25247" r="7478" b="13332"/>
          <a:stretch>
            <a:fillRect/>
          </a:stretch>
        </p:blipFill>
        <p:spPr bwMode="auto">
          <a:xfrm>
            <a:off x="409575" y="1924050"/>
            <a:ext cx="747395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 l="41443" t="32359" r="38837" b="27339"/>
          <a:stretch>
            <a:fillRect/>
          </a:stretch>
        </p:blipFill>
        <p:spPr bwMode="auto">
          <a:xfrm>
            <a:off x="7693025" y="1924050"/>
            <a:ext cx="2828925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Placeholder 1"/>
          <p:cNvSpPr txBox="1">
            <a:spLocks/>
          </p:cNvSpPr>
          <p:nvPr/>
        </p:nvSpPr>
        <p:spPr bwMode="auto">
          <a:xfrm>
            <a:off x="0" y="390525"/>
            <a:ext cx="76882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buFont typeface="Arial" charset="0"/>
              <a:buNone/>
            </a:pPr>
            <a:r>
              <a:rPr lang="pl-PL" sz="2800">
                <a:solidFill>
                  <a:srgbClr val="273A7C"/>
                </a:solidFill>
                <a:latin typeface="PKO Bank Polski Rg"/>
                <a:ea typeface="PKO Bank Polski Bold"/>
                <a:cs typeface="PKO Bank Polski Bold"/>
              </a:rPr>
              <a:t>Serwis internetowy SKO</a:t>
            </a:r>
            <a:endParaRPr lang="pl-PL" sz="2000">
              <a:solidFill>
                <a:srgbClr val="273A7C"/>
              </a:solidFill>
              <a:latin typeface="PKO Bank Polski Rg"/>
              <a:ea typeface="PKO Bank Polski Bold"/>
              <a:cs typeface="PKO Bank Polski Bold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09575" y="927100"/>
            <a:ext cx="8324850" cy="8255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20700">
              <a:defRPr/>
            </a:pPr>
            <a:r>
              <a:rPr lang="pl-PL" sz="1600" dirty="0">
                <a:solidFill>
                  <a:srgbClr val="273A7C"/>
                </a:solidFill>
                <a:latin typeface="PKO Bank Polski Rg" pitchFamily="2" charset="0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KO Bank Polski">
  <a:themeElements>
    <a:clrScheme name="Custom 4">
      <a:dk1>
        <a:srgbClr val="000000"/>
      </a:dk1>
      <a:lt1>
        <a:sysClr val="window" lastClr="FFFFFF"/>
      </a:lt1>
      <a:dk2>
        <a:srgbClr val="273A7C"/>
      </a:dk2>
      <a:lt2>
        <a:srgbClr val="999999"/>
      </a:lt2>
      <a:accent1>
        <a:srgbClr val="CF1D2B"/>
      </a:accent1>
      <a:accent2>
        <a:srgbClr val="002864"/>
      </a:accent2>
      <a:accent3>
        <a:srgbClr val="818181"/>
      </a:accent3>
      <a:accent4>
        <a:srgbClr val="A68529"/>
      </a:accent4>
      <a:accent5>
        <a:srgbClr val="D9D9D9"/>
      </a:accent5>
      <a:accent6>
        <a:srgbClr val="8D8D8D"/>
      </a:accent6>
      <a:hlink>
        <a:srgbClr val="003081"/>
      </a:hlink>
      <a:folHlink>
        <a:srgbClr val="636462"/>
      </a:folHlink>
    </a:clrScheme>
    <a:fontScheme name="Office 2">
      <a:majorFont>
        <a:latin typeface="PKOBankPolski-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KOBankPolski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PKO Bank Polski.thmx</Template>
  <TotalTime>0</TotalTime>
  <Words>468</Words>
  <Application>Microsoft Office PowerPoint</Application>
  <PresentationFormat>Niestandardowy</PresentationFormat>
  <Paragraphs>116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Szablon projektu</vt:lpstr>
      </vt:variant>
      <vt:variant>
        <vt:i4>11</vt:i4>
      </vt:variant>
      <vt:variant>
        <vt:lpstr>Tytuły slajdów</vt:lpstr>
      </vt:variant>
      <vt:variant>
        <vt:i4>18</vt:i4>
      </vt:variant>
    </vt:vector>
  </HeadingPairs>
  <TitlesOfParts>
    <vt:vector size="38" baseType="lpstr">
      <vt:lpstr>Arial</vt:lpstr>
      <vt:lpstr>PKO Bank Polski Regular</vt:lpstr>
      <vt:lpstr>PKO Bank Polski Bold</vt:lpstr>
      <vt:lpstr>PKOBankPolski-Regular</vt:lpstr>
      <vt:lpstr>Calibri</vt:lpstr>
      <vt:lpstr>PKO Bank Polski</vt:lpstr>
      <vt:lpstr>PKO Bank Polski Rg</vt:lpstr>
      <vt:lpstr>PKO Bank Polski Light</vt:lpstr>
      <vt:lpstr>Times New Roman</vt:lpstr>
      <vt:lpstr>PKO Bank Polski</vt:lpstr>
      <vt:lpstr>1_PKO Bank Polski</vt:lpstr>
      <vt:lpstr>2_PKO Bank Polski</vt:lpstr>
      <vt:lpstr>3_PKO Bank Polski</vt:lpstr>
      <vt:lpstr>4_PKO Bank Polski</vt:lpstr>
      <vt:lpstr>5_PKO Bank Polski</vt:lpstr>
      <vt:lpstr>6_PKO Bank Polski</vt:lpstr>
      <vt:lpstr>7_PKO Bank Polski</vt:lpstr>
      <vt:lpstr>8_PKO Bank Polski</vt:lpstr>
      <vt:lpstr>9_PKO Bank Polski</vt:lpstr>
      <vt:lpstr>10_PKO Bank Polski</vt:lpstr>
      <vt:lpstr>Program SKO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Zapraszamy do udziału w programie SKO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unname</dc:creator>
  <cp:lastModifiedBy>Ministerstwo Edukacji Narodowej i Sportu</cp:lastModifiedBy>
  <cp:revision>1953</cp:revision>
  <dcterms:created xsi:type="dcterms:W3CDTF">2012-11-30T17:03:04Z</dcterms:created>
  <dcterms:modified xsi:type="dcterms:W3CDTF">2012-11-30T17:03:05Z</dcterms:modified>
</cp:coreProperties>
</file>